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8" r:id="rId4"/>
    <p:sldId id="257" r:id="rId5"/>
    <p:sldId id="264" r:id="rId6"/>
    <p:sldId id="269" r:id="rId7"/>
    <p:sldId id="267" r:id="rId8"/>
    <p:sldId id="270" r:id="rId9"/>
    <p:sldId id="265" r:id="rId10"/>
    <p:sldId id="261" r:id="rId11"/>
    <p:sldId id="259" r:id="rId12"/>
    <p:sldId id="266" r:id="rId13"/>
    <p:sldId id="260" r:id="rId14"/>
  </p:sldIdLst>
  <p:sldSz cx="18288000" cy="10287000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Lato Bold" panose="020F0502020204030203" charset="0"/>
      <p:regular r:id="rId19"/>
    </p:embeddedFont>
    <p:embeddedFont>
      <p:font typeface="Lato Italics" panose="020B0604020202020204" charset="0"/>
      <p:regular r:id="rId20"/>
    </p:embeddedFont>
    <p:embeddedFont>
      <p:font typeface="Lucida Sans Unicode" panose="020B0602030504020204" pitchFamily="34" charset="0"/>
      <p:regular r:id="rId21"/>
    </p:embeddedFont>
    <p:embeddedFont>
      <p:font typeface="Poppins" panose="00000500000000000000" pitchFamily="2" charset="0"/>
      <p:regular r:id="rId22"/>
      <p:bold r:id="rId23"/>
    </p:embeddedFont>
    <p:embeddedFont>
      <p:font typeface="Poppins Heavy" panose="020B0604020202020204" charset="0"/>
      <p:regular r:id="rId24"/>
    </p:embeddedFont>
    <p:embeddedFont>
      <p:font typeface="Poppins Ultra-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4" y="-11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svg>
</file>

<file path=ppt/media/image20.jpeg>
</file>

<file path=ppt/media/image21.jpeg>
</file>

<file path=ppt/media/image3.png>
</file>

<file path=ppt/media/image4.svg>
</file>

<file path=ppt/media/image5.jp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4" name="Group 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>
            <a:off x="15499815" y="1028700"/>
            <a:ext cx="766692" cy="639839"/>
          </a:xfrm>
          <a:custGeom>
            <a:avLst/>
            <a:gdLst/>
            <a:ahLst/>
            <a:cxnLst/>
            <a:rect l="l" t="t" r="r" b="b"/>
            <a:pathLst>
              <a:path w="766692" h="639839">
                <a:moveTo>
                  <a:pt x="0" y="0"/>
                </a:moveTo>
                <a:lnTo>
                  <a:pt x="766692" y="0"/>
                </a:lnTo>
                <a:lnTo>
                  <a:pt x="766692" y="639839"/>
                </a:lnTo>
                <a:lnTo>
                  <a:pt x="0" y="6398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2224836" y="3469630"/>
            <a:ext cx="12616379" cy="1368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499"/>
              </a:lnSpc>
            </a:pPr>
            <a:r>
              <a:rPr lang="en-US" sz="9999" spc="999" dirty="0">
                <a:solidFill>
                  <a:srgbClr val="5271FF"/>
                </a:solidFill>
                <a:latin typeface="Poppins Heavy"/>
              </a:rPr>
              <a:t>Hatley    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24836" y="4911516"/>
            <a:ext cx="12616379" cy="16427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 spc="600" dirty="0">
                <a:solidFill>
                  <a:srgbClr val="2B4A9D"/>
                </a:solidFill>
                <a:latin typeface="Poppins Heavy"/>
              </a:rPr>
              <a:t>Project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24837" y="8160047"/>
            <a:ext cx="6308188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4000" spc="300" dirty="0">
                <a:solidFill>
                  <a:srgbClr val="000000"/>
                </a:solidFill>
                <a:latin typeface="Lato"/>
              </a:rPr>
              <a:t>Dr/ Ali Hussein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24838" y="6526173"/>
            <a:ext cx="6634194" cy="6982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2400" b="1" spc="450" dirty="0">
                <a:solidFill>
                  <a:srgbClr val="00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Information System Department</a:t>
            </a:r>
          </a:p>
        </p:txBody>
      </p:sp>
      <p:sp>
        <p:nvSpPr>
          <p:cNvPr id="13" name="Freeform 13"/>
          <p:cNvSpPr/>
          <p:nvPr/>
        </p:nvSpPr>
        <p:spPr>
          <a:xfrm>
            <a:off x="-4134433" y="1004889"/>
            <a:ext cx="12993464" cy="2102579"/>
          </a:xfrm>
          <a:custGeom>
            <a:avLst/>
            <a:gdLst/>
            <a:ahLst/>
            <a:cxnLst/>
            <a:rect l="l" t="t" r="r" b="b"/>
            <a:pathLst>
              <a:path w="12993464" h="2102579">
                <a:moveTo>
                  <a:pt x="0" y="0"/>
                </a:moveTo>
                <a:lnTo>
                  <a:pt x="12993465" y="0"/>
                </a:lnTo>
                <a:lnTo>
                  <a:pt x="12993465" y="2102578"/>
                </a:lnTo>
                <a:lnTo>
                  <a:pt x="0" y="21025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0" y="0"/>
            <a:ext cx="541602" cy="10287000"/>
            <a:chOff x="0" y="0"/>
            <a:chExt cx="157867" cy="299846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7867" cy="2998468"/>
            </a:xfrm>
            <a:custGeom>
              <a:avLst/>
              <a:gdLst/>
              <a:ahLst/>
              <a:cxnLst/>
              <a:rect l="l" t="t" r="r" b="b"/>
              <a:pathLst>
                <a:path w="157867" h="2998468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BF0B557-F31C-9874-2B0B-80CCEBC487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3161" y="3601177"/>
            <a:ext cx="2856408" cy="2953096"/>
          </a:xfrm>
          <a:prstGeom prst="rect">
            <a:avLst/>
          </a:prstGeom>
        </p:spPr>
      </p:pic>
      <p:sp>
        <p:nvSpPr>
          <p:cNvPr id="19" name="TextBox 11">
            <a:extLst>
              <a:ext uri="{FF2B5EF4-FFF2-40B4-BE49-F238E27FC236}">
                <a16:creationId xmlns:a16="http://schemas.microsoft.com/office/drawing/2014/main" id="{EB253B01-91E8-6AAC-F716-44A6F73FCF49}"/>
              </a:ext>
            </a:extLst>
          </p:cNvPr>
          <p:cNvSpPr txBox="1"/>
          <p:nvPr/>
        </p:nvSpPr>
        <p:spPr>
          <a:xfrm>
            <a:off x="2224838" y="7412788"/>
            <a:ext cx="6308188" cy="4804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800" spc="300" dirty="0">
                <a:solidFill>
                  <a:srgbClr val="000000"/>
                </a:solidFill>
                <a:latin typeface="Lato"/>
              </a:rPr>
              <a:t>Academic supervisor: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EC8238A-ABC0-1C9C-8CE0-DBC127D21C2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029" y="1085092"/>
            <a:ext cx="1320489" cy="114780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A4573DB-0601-CEEE-F78E-0BDEAB44942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40" y="1123919"/>
            <a:ext cx="1320489" cy="110915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8100000">
            <a:off x="-1580822" y="-292307"/>
            <a:ext cx="3090723" cy="3090723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-1412966" y="-124452"/>
            <a:ext cx="2755011" cy="2755011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-8100000">
            <a:off x="16778099" y="-292307"/>
            <a:ext cx="3090723" cy="3090723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6945955" y="-124452"/>
            <a:ext cx="2755011" cy="2755011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486900" y="3028950"/>
            <a:ext cx="8801100" cy="7258050"/>
            <a:chOff x="0" y="0"/>
            <a:chExt cx="3210665" cy="2647756"/>
          </a:xfrm>
          <a:solidFill>
            <a:schemeClr val="bg1">
              <a:lumMod val="95000"/>
            </a:schemeClr>
          </a:solidFill>
        </p:grpSpPr>
        <p:sp>
          <p:nvSpPr>
            <p:cNvPr id="11" name="Freeform 11"/>
            <p:cNvSpPr/>
            <p:nvPr/>
          </p:nvSpPr>
          <p:spPr>
            <a:xfrm>
              <a:off x="0" y="0"/>
              <a:ext cx="3210665" cy="2647756"/>
            </a:xfrm>
            <a:custGeom>
              <a:avLst/>
              <a:gdLst/>
              <a:ahLst/>
              <a:cxnLst/>
              <a:rect l="l" t="t" r="r" b="b"/>
              <a:pathLst>
                <a:path w="3210665" h="2647756">
                  <a:moveTo>
                    <a:pt x="0" y="0"/>
                  </a:moveTo>
                  <a:lnTo>
                    <a:pt x="3210665" y="0"/>
                  </a:lnTo>
                  <a:lnTo>
                    <a:pt x="3210665" y="2647756"/>
                  </a:lnTo>
                  <a:lnTo>
                    <a:pt x="0" y="2647756"/>
                  </a:lnTo>
                  <a:close/>
                </a:path>
              </a:pathLst>
            </a:cu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3028950"/>
            <a:ext cx="8801100" cy="7258050"/>
            <a:chOff x="0" y="0"/>
            <a:chExt cx="3210665" cy="264775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210665" cy="2647756"/>
            </a:xfrm>
            <a:custGeom>
              <a:avLst/>
              <a:gdLst/>
              <a:ahLst/>
              <a:cxnLst/>
              <a:rect l="l" t="t" r="r" b="b"/>
              <a:pathLst>
                <a:path w="3210665" h="2647756">
                  <a:moveTo>
                    <a:pt x="0" y="0"/>
                  </a:moveTo>
                  <a:lnTo>
                    <a:pt x="3210665" y="0"/>
                  </a:lnTo>
                  <a:lnTo>
                    <a:pt x="3210665" y="2647756"/>
                  </a:lnTo>
                  <a:lnTo>
                    <a:pt x="0" y="2647756"/>
                  </a:lnTo>
                  <a:close/>
                </a:path>
              </a:pathLst>
            </a:cu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80498" y="1076853"/>
            <a:ext cx="15327005" cy="1095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 dirty="0">
                <a:solidFill>
                  <a:srgbClr val="2B4A9D"/>
                </a:solidFill>
                <a:latin typeface="Poppins Ultra-Bold"/>
              </a:rPr>
              <a:t>System features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814872" y="3390932"/>
            <a:ext cx="5425128" cy="9534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 dirty="0">
                <a:solidFill>
                  <a:schemeClr val="tx2">
                    <a:lumMod val="60000"/>
                    <a:lumOff val="40000"/>
                  </a:schemeClr>
                </a:solidFill>
                <a:latin typeface="Poppins Heavy"/>
              </a:rPr>
              <a:t>Delivery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27972" y="3390932"/>
            <a:ext cx="4072578" cy="953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 dirty="0">
                <a:solidFill>
                  <a:schemeClr val="tx2">
                    <a:lumMod val="60000"/>
                    <a:lumOff val="40000"/>
                  </a:schemeClr>
                </a:solidFill>
                <a:latin typeface="Poppins Heavy"/>
              </a:rPr>
              <a:t>User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814872" y="4553942"/>
            <a:ext cx="4072578" cy="2686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Order Notifications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Order Status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Complaint Submission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solidFill>
                  <a:schemeClr val="tx1">
                    <a:lumMod val="95000"/>
                    <a:lumOff val="5000"/>
                  </a:schemeClr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Payment Options</a:t>
            </a:r>
          </a:p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FFFFFF"/>
                </a:solidFill>
                <a:latin typeface="Lato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27972" y="4553942"/>
            <a:ext cx="5996628" cy="4964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Fair Competition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Competitive Offers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Provider Details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Automatic Location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Multiple Payment Options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Rating and Reviews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Order Tracking            </a:t>
            </a:r>
          </a:p>
          <a:p>
            <a:pPr marL="274320" indent="-226059">
              <a:spcBef>
                <a:spcPts val="600"/>
              </a:spcBef>
              <a:buClr>
                <a:schemeClr val="bg2"/>
              </a:buClr>
              <a:buSzPts val="1400"/>
              <a:buFont typeface="Poppins"/>
              <a:buChar char="●"/>
            </a:pPr>
            <a:r>
              <a:rPr lang="en-US" sz="3200" b="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Complaint Center</a:t>
            </a:r>
          </a:p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FFFFFF"/>
                </a:solidFill>
                <a:latin typeface="Lato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3677280" y="1955378"/>
            <a:ext cx="3963020" cy="5276243"/>
            <a:chOff x="0" y="0"/>
            <a:chExt cx="3663950" cy="4878070"/>
          </a:xfrm>
        </p:grpSpPr>
        <p:sp>
          <p:nvSpPr>
            <p:cNvPr id="13" name="Freeform 13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0291" r="-50291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1836892" y="3055379"/>
            <a:ext cx="3963020" cy="5276243"/>
            <a:chOff x="0" y="0"/>
            <a:chExt cx="3663950" cy="4878070"/>
          </a:xfrm>
        </p:grpSpPr>
        <p:sp>
          <p:nvSpPr>
            <p:cNvPr id="16" name="Freeform 16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55671" r="-44910"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/>
          <p:nvPr/>
        </p:nvGrpSpPr>
        <p:grpSpPr>
          <a:xfrm rot="-5400000">
            <a:off x="568482" y="1960670"/>
            <a:ext cx="829509" cy="1966473"/>
            <a:chOff x="0" y="0"/>
            <a:chExt cx="2354580" cy="55818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l="l" t="t" r="r" b="b"/>
              <a:pathLst>
                <a:path w="2353310" h="11492046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2" name="Group 22"/>
          <p:cNvGrpSpPr/>
          <p:nvPr/>
        </p:nvGrpSpPr>
        <p:grpSpPr>
          <a:xfrm rot="-5400000">
            <a:off x="568482" y="4415830"/>
            <a:ext cx="829509" cy="1966473"/>
            <a:chOff x="0" y="0"/>
            <a:chExt cx="2354580" cy="558188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4"/>
          <p:cNvGrpSpPr/>
          <p:nvPr/>
        </p:nvGrpSpPr>
        <p:grpSpPr>
          <a:xfrm rot="-5400000">
            <a:off x="568482" y="6870991"/>
            <a:ext cx="829509" cy="1966473"/>
            <a:chOff x="0" y="0"/>
            <a:chExt cx="2354580" cy="558188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428018" y="3191507"/>
            <a:ext cx="8926205" cy="929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280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B</a:t>
            </a:r>
            <a:r>
              <a:rPr lang="en-US" sz="28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usy professionals who do not have the time to go to multiple stores to purchase their daily essentials</a:t>
            </a:r>
            <a:endParaRPr lang="en-US" sz="4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2428018" y="5652823"/>
            <a:ext cx="8926205" cy="950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Hatley is also suitable for individuals with mobility issues who may have difficulty traveling to physical stores</a:t>
            </a:r>
            <a:endParaRPr lang="en-US" sz="3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2428018" y="8119798"/>
            <a:ext cx="8926205" cy="1461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Hatley can also be a valuable resource for individuals in remote or underserved areas who may have limited access to physical stores</a:t>
            </a:r>
            <a:endParaRPr lang="en-US" sz="3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2428018" y="2648681"/>
            <a:ext cx="8926205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 panose="020F0502020204030203" charset="0"/>
                <a:ea typeface="Lato Bold" panose="020F0502020204030203" charset="0"/>
                <a:cs typeface="Lato Bold" panose="020F0502020204030203" charset="0"/>
              </a:rPr>
              <a:t>Busy professionals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42168" y="2648681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342168" y="5103842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42168" y="7559003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428018" y="5103842"/>
            <a:ext cx="8926205" cy="501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 panose="020F0502020204030203" charset="0"/>
                <a:ea typeface="Lato Bold" panose="020F0502020204030203" charset="0"/>
                <a:cs typeface="Lato Bold" panose="020F0502020204030203" charset="0"/>
              </a:rPr>
              <a:t> Individuals with mobility issues</a:t>
            </a:r>
            <a:endParaRPr lang="en-US" sz="3000" spc="300" dirty="0">
              <a:solidFill>
                <a:schemeClr val="tx2">
                  <a:lumMod val="75000"/>
                </a:schemeClr>
              </a:solidFill>
              <a:latin typeface="Lato Bold" panose="020F0502020204030203" charset="0"/>
              <a:ea typeface="Lato Bold" panose="020F0502020204030203" charset="0"/>
              <a:cs typeface="Lato Bold" panose="020F0502020204030203" charset="0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2428018" y="7559003"/>
            <a:ext cx="8926205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Individuals in remote or unserved areas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123218" y="897430"/>
            <a:ext cx="7020782" cy="953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 dirty="0">
                <a:solidFill>
                  <a:srgbClr val="FFFFFF"/>
                </a:solidFill>
                <a:latin typeface="Poppins Ultra-Bold"/>
              </a:rPr>
              <a:t>User Target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6DE72-BC06-A612-65D1-E10DB586D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67001B1-3530-0ECD-ADCE-1FF18E5A26C4}"/>
              </a:ext>
            </a:extLst>
          </p:cNvPr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8CF23B2-D163-7A6C-7F24-ABCEE1BDD833}"/>
                </a:ext>
              </a:extLst>
            </p:cNvPr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005FE606-27F4-B2AD-C0DD-23FF32338664}"/>
              </a:ext>
            </a:extLst>
          </p:cNvPr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777D7B01-6712-A296-1F41-7B3C8BF83903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8462440D-0A5A-2E05-D7D4-7439794B595B}"/>
              </a:ext>
            </a:extLst>
          </p:cNvPr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BA85C9C-F4F3-EB0A-DEB9-32B02ABA4FCE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1BF9B01B-7DC6-4111-9B0A-0C218FDC3EE1}"/>
              </a:ext>
            </a:extLst>
          </p:cNvPr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71171F8-8254-F372-969B-88E04C403319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EA6147A0-ADFF-5251-A030-CBD7A40F4750}"/>
              </a:ext>
            </a:extLst>
          </p:cNvPr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2DEDA1F-AA51-0512-A83D-F5C538DEF0C5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B4F29445-21ED-5096-6FBC-DEE7E2927849}"/>
              </a:ext>
            </a:extLst>
          </p:cNvPr>
          <p:cNvGrpSpPr>
            <a:grpSpLocks noChangeAspect="1"/>
          </p:cNvGrpSpPr>
          <p:nvPr/>
        </p:nvGrpSpPr>
        <p:grpSpPr>
          <a:xfrm>
            <a:off x="13677280" y="1955378"/>
            <a:ext cx="3963020" cy="5276243"/>
            <a:chOff x="0" y="0"/>
            <a:chExt cx="3663950" cy="4878070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F922391B-664F-99A5-6415-7312EC46E906}"/>
                </a:ext>
              </a:extLst>
            </p:cNvPr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0291" r="-50291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8A9FE1E-73E0-84AC-AE86-1A82FA3E8C27}"/>
                </a:ext>
              </a:extLst>
            </p:cNvPr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>
            <a:extLst>
              <a:ext uri="{FF2B5EF4-FFF2-40B4-BE49-F238E27FC236}">
                <a16:creationId xmlns:a16="http://schemas.microsoft.com/office/drawing/2014/main" id="{45CE27A1-1C5C-DC2C-DF3F-F9C7AF25401F}"/>
              </a:ext>
            </a:extLst>
          </p:cNvPr>
          <p:cNvGrpSpPr>
            <a:grpSpLocks noChangeAspect="1"/>
          </p:cNvGrpSpPr>
          <p:nvPr/>
        </p:nvGrpSpPr>
        <p:grpSpPr>
          <a:xfrm>
            <a:off x="11836892" y="3055379"/>
            <a:ext cx="3963020" cy="5276243"/>
            <a:chOff x="0" y="0"/>
            <a:chExt cx="3663950" cy="4878070"/>
          </a:xfrm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3071756C-61F6-4741-8338-2DE37F28397A}"/>
                </a:ext>
              </a:extLst>
            </p:cNvPr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55671" r="-44910"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140C432B-083D-34BA-55BF-7F7264552C40}"/>
                </a:ext>
              </a:extLst>
            </p:cNvPr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>
            <a:extLst>
              <a:ext uri="{FF2B5EF4-FFF2-40B4-BE49-F238E27FC236}">
                <a16:creationId xmlns:a16="http://schemas.microsoft.com/office/drawing/2014/main" id="{4DC3101A-4AD4-E8D2-732D-EFFF87C6A885}"/>
              </a:ext>
            </a:extLst>
          </p:cNvPr>
          <p:cNvGrpSpPr/>
          <p:nvPr/>
        </p:nvGrpSpPr>
        <p:grpSpPr>
          <a:xfrm rot="-5400000">
            <a:off x="552244" y="3175402"/>
            <a:ext cx="829509" cy="1966473"/>
            <a:chOff x="0" y="0"/>
            <a:chExt cx="2354580" cy="5581882"/>
          </a:xfrm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A407B79-5C45-3D8B-E1D8-39F603153BF3}"/>
                </a:ext>
              </a:extLst>
            </p:cNvPr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" name="Group 20">
            <a:extLst>
              <a:ext uri="{FF2B5EF4-FFF2-40B4-BE49-F238E27FC236}">
                <a16:creationId xmlns:a16="http://schemas.microsoft.com/office/drawing/2014/main" id="{C0B4BBDA-CF54-B284-CE53-9B326EB1B66D}"/>
              </a:ext>
            </a:extLst>
          </p:cNvPr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974F0EE0-9C01-D338-6F6D-37C52BCDB781}"/>
                </a:ext>
              </a:extLst>
            </p:cNvPr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l="l" t="t" r="r" b="b"/>
              <a:pathLst>
                <a:path w="2353310" h="11492046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A0643CC6-48C3-7B93-B966-319FEDBAE829}"/>
              </a:ext>
            </a:extLst>
          </p:cNvPr>
          <p:cNvGrpSpPr/>
          <p:nvPr/>
        </p:nvGrpSpPr>
        <p:grpSpPr>
          <a:xfrm rot="-5400000">
            <a:off x="552244" y="6032207"/>
            <a:ext cx="829509" cy="1966473"/>
            <a:chOff x="0" y="0"/>
            <a:chExt cx="2354580" cy="5581882"/>
          </a:xfrm>
        </p:grpSpPr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D0C94E42-5FE9-A91F-8041-5D2876EF33CA}"/>
                </a:ext>
              </a:extLst>
            </p:cNvPr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7" name="TextBox 27">
            <a:extLst>
              <a:ext uri="{FF2B5EF4-FFF2-40B4-BE49-F238E27FC236}">
                <a16:creationId xmlns:a16="http://schemas.microsoft.com/office/drawing/2014/main" id="{F109F063-EA37-B3A6-50AA-3BBB0C6B3F6B}"/>
              </a:ext>
            </a:extLst>
          </p:cNvPr>
          <p:cNvSpPr txBox="1"/>
          <p:nvPr/>
        </p:nvSpPr>
        <p:spPr>
          <a:xfrm>
            <a:off x="2142834" y="4646414"/>
            <a:ext cx="8926205" cy="934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Hatley is also suitable for individuals</a:t>
            </a:r>
            <a:r>
              <a:rPr lang="en-US" sz="300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 who want a part time job without disciplines.</a:t>
            </a:r>
            <a:endParaRPr lang="en-US" sz="3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28C6756D-05ED-02A4-63E7-94E0192A5941}"/>
              </a:ext>
            </a:extLst>
          </p:cNvPr>
          <p:cNvSpPr txBox="1"/>
          <p:nvPr/>
        </p:nvSpPr>
        <p:spPr>
          <a:xfrm>
            <a:off x="2200897" y="3916541"/>
            <a:ext cx="8926205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 panose="020F0502020204030203" charset="0"/>
                <a:ea typeface="Lato Bold" panose="020F0502020204030203" charset="0"/>
                <a:cs typeface="Lato Bold" panose="020F0502020204030203" charset="0"/>
              </a:rPr>
              <a:t>Individuals who want a part time job</a:t>
            </a:r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6CE48D05-501B-3385-58F8-C01DE32F0560}"/>
              </a:ext>
            </a:extLst>
          </p:cNvPr>
          <p:cNvSpPr txBox="1"/>
          <p:nvPr/>
        </p:nvSpPr>
        <p:spPr>
          <a:xfrm>
            <a:off x="1325930" y="3863413"/>
            <a:ext cx="487056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 dirty="0">
                <a:solidFill>
                  <a:srgbClr val="FFFFFF"/>
                </a:solidFill>
                <a:latin typeface="Lato Bold"/>
              </a:rPr>
              <a:t>4</a:t>
            </a:r>
          </a:p>
        </p:txBody>
      </p:sp>
      <p:sp>
        <p:nvSpPr>
          <p:cNvPr id="31" name="TextBox 31">
            <a:extLst>
              <a:ext uri="{FF2B5EF4-FFF2-40B4-BE49-F238E27FC236}">
                <a16:creationId xmlns:a16="http://schemas.microsoft.com/office/drawing/2014/main" id="{DCFB8B39-12D1-6618-A864-DE6F90980840}"/>
              </a:ext>
            </a:extLst>
          </p:cNvPr>
          <p:cNvSpPr txBox="1"/>
          <p:nvPr/>
        </p:nvSpPr>
        <p:spPr>
          <a:xfrm>
            <a:off x="1325929" y="6731999"/>
            <a:ext cx="503295" cy="485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 dirty="0">
                <a:solidFill>
                  <a:srgbClr val="FFFFFF"/>
                </a:solidFill>
                <a:latin typeface="Lato Bold"/>
              </a:rPr>
              <a:t>5</a:t>
            </a:r>
          </a:p>
        </p:txBody>
      </p:sp>
      <p:sp>
        <p:nvSpPr>
          <p:cNvPr id="33" name="TextBox 33">
            <a:extLst>
              <a:ext uri="{FF2B5EF4-FFF2-40B4-BE49-F238E27FC236}">
                <a16:creationId xmlns:a16="http://schemas.microsoft.com/office/drawing/2014/main" id="{EB0CDD8D-96A8-03A7-67A8-43942E249E75}"/>
              </a:ext>
            </a:extLst>
          </p:cNvPr>
          <p:cNvSpPr txBox="1"/>
          <p:nvPr/>
        </p:nvSpPr>
        <p:spPr>
          <a:xfrm>
            <a:off x="2240820" y="6737283"/>
            <a:ext cx="8926205" cy="501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 panose="020F0502020204030203" charset="0"/>
                <a:ea typeface="Lato Bold" panose="020F0502020204030203" charset="0"/>
                <a:cs typeface="Lato Bold" panose="020F0502020204030203" charset="0"/>
              </a:rPr>
              <a:t>Small and medium size store</a:t>
            </a:r>
            <a:endParaRPr lang="en-US" sz="3000" spc="300" dirty="0">
              <a:solidFill>
                <a:schemeClr val="tx2">
                  <a:lumMod val="75000"/>
                </a:schemeClr>
              </a:solidFill>
              <a:latin typeface="Lato Bold" panose="020F0502020204030203" charset="0"/>
              <a:ea typeface="Lato Bold" panose="020F0502020204030203" charset="0"/>
              <a:cs typeface="Lato Bold" panose="020F0502020204030203" charset="0"/>
            </a:endParaRPr>
          </a:p>
        </p:txBody>
      </p:sp>
      <p:sp>
        <p:nvSpPr>
          <p:cNvPr id="35" name="TextBox 35">
            <a:extLst>
              <a:ext uri="{FF2B5EF4-FFF2-40B4-BE49-F238E27FC236}">
                <a16:creationId xmlns:a16="http://schemas.microsoft.com/office/drawing/2014/main" id="{430F3CD9-450A-E6EE-5E1D-35F069F84DEC}"/>
              </a:ext>
            </a:extLst>
          </p:cNvPr>
          <p:cNvSpPr txBox="1"/>
          <p:nvPr/>
        </p:nvSpPr>
        <p:spPr>
          <a:xfrm>
            <a:off x="2123218" y="897430"/>
            <a:ext cx="7020782" cy="953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 dirty="0">
                <a:solidFill>
                  <a:srgbClr val="FFFFFF"/>
                </a:solidFill>
                <a:latin typeface="Poppins Ultra-Bold"/>
              </a:rPr>
              <a:t>User Target</a:t>
            </a:r>
          </a:p>
        </p:txBody>
      </p:sp>
      <p:sp>
        <p:nvSpPr>
          <p:cNvPr id="38" name="TextBox 27">
            <a:extLst>
              <a:ext uri="{FF2B5EF4-FFF2-40B4-BE49-F238E27FC236}">
                <a16:creationId xmlns:a16="http://schemas.microsoft.com/office/drawing/2014/main" id="{EC86A4DE-F489-D22A-6CFA-5C109CFA3709}"/>
              </a:ext>
            </a:extLst>
          </p:cNvPr>
          <p:cNvSpPr txBox="1"/>
          <p:nvPr/>
        </p:nvSpPr>
        <p:spPr>
          <a:xfrm>
            <a:off x="2240819" y="7759319"/>
            <a:ext cx="9126107" cy="9347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sz="3000" dirty="0">
                <a:effectLst/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Hatley is also suitable for</a:t>
            </a:r>
            <a:r>
              <a:rPr lang="en-US" sz="300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 medium size store who can not hire deliveries</a:t>
            </a:r>
            <a:endParaRPr lang="en-US" sz="3000" spc="300" dirty="0">
              <a:solidFill>
                <a:srgbClr val="000000"/>
              </a:solidFill>
              <a:latin typeface="Lato Italics" panose="020B0604020202020204" charset="0"/>
              <a:ea typeface="Lato Italics" panose="020B0604020202020204" charset="0"/>
              <a:cs typeface="Lato Italic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34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7834" y="2425592"/>
            <a:ext cx="9968424" cy="1259922"/>
            <a:chOff x="0" y="0"/>
            <a:chExt cx="3636508" cy="4596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36508" cy="459623"/>
            </a:xfrm>
            <a:custGeom>
              <a:avLst/>
              <a:gdLst/>
              <a:ahLst/>
              <a:cxnLst/>
              <a:rect l="l" t="t" r="r" b="b"/>
              <a:pathLst>
                <a:path w="3636508" h="459623">
                  <a:moveTo>
                    <a:pt x="0" y="0"/>
                  </a:moveTo>
                  <a:lnTo>
                    <a:pt x="3636508" y="0"/>
                  </a:lnTo>
                  <a:lnTo>
                    <a:pt x="3636508" y="459623"/>
                  </a:lnTo>
                  <a:lnTo>
                    <a:pt x="0" y="459623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-3283041" y="-3283041"/>
            <a:ext cx="6566081" cy="6566081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2700000">
            <a:off x="-2926440" y="-2926440"/>
            <a:ext cx="5852880" cy="5852880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-3283041" y="7003959"/>
            <a:ext cx="6566081" cy="6566081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 rot="2700000">
            <a:off x="-2926440" y="7360560"/>
            <a:ext cx="5852880" cy="5852880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 rot="-2700000">
            <a:off x="-3283041" y="8117325"/>
            <a:ext cx="6566081" cy="6566081"/>
            <a:chOff x="0" y="0"/>
            <a:chExt cx="1913890" cy="19138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 rot="2700000">
            <a:off x="-2926440" y="8473925"/>
            <a:ext cx="5852880" cy="5852880"/>
            <a:chOff x="0" y="0"/>
            <a:chExt cx="1913890" cy="191389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843218" y="6608942"/>
            <a:ext cx="6781800" cy="1853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The Prototype design tailored for the Hatley project has been developed and creatively integrated into the Figma platform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91547" y="4061033"/>
            <a:ext cx="9233976" cy="2172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 dirty="0">
                <a:solidFill>
                  <a:srgbClr val="2B4A9D"/>
                </a:solidFill>
                <a:latin typeface="Poppins Ultra-Bold"/>
              </a:rPr>
              <a:t>QR Code for Design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129326" y="0"/>
            <a:ext cx="8158674" cy="10287000"/>
            <a:chOff x="0" y="0"/>
            <a:chExt cx="2976306" cy="375272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976306" cy="3752726"/>
            </a:xfrm>
            <a:custGeom>
              <a:avLst/>
              <a:gdLst/>
              <a:ahLst/>
              <a:cxnLst/>
              <a:rect l="l" t="t" r="r" b="b"/>
              <a:pathLst>
                <a:path w="2976306" h="3752726">
                  <a:moveTo>
                    <a:pt x="0" y="0"/>
                  </a:moveTo>
                  <a:lnTo>
                    <a:pt x="2976306" y="0"/>
                  </a:lnTo>
                  <a:lnTo>
                    <a:pt x="2976306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3" name="TextBox 16">
            <a:extLst>
              <a:ext uri="{FF2B5EF4-FFF2-40B4-BE49-F238E27FC236}">
                <a16:creationId xmlns:a16="http://schemas.microsoft.com/office/drawing/2014/main" id="{E3C7672B-BDFC-2571-1183-2BE6E6C13A98}"/>
              </a:ext>
            </a:extLst>
          </p:cNvPr>
          <p:cNvSpPr txBox="1"/>
          <p:nvPr/>
        </p:nvSpPr>
        <p:spPr>
          <a:xfrm>
            <a:off x="4642920" y="2249339"/>
            <a:ext cx="4120080" cy="1202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6000" dirty="0">
                <a:solidFill>
                  <a:schemeClr val="bg1"/>
                </a:solidFill>
                <a:latin typeface="Lato Italics" panose="020B0604020202020204" charset="0"/>
                <a:ea typeface="Lato Italics" panose="020B0604020202020204" charset="0"/>
                <a:cs typeface="Lato Italics" panose="020B0604020202020204" charset="0"/>
              </a:rPr>
              <a:t>Design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D17F5DC-B2B2-081A-4E31-DED463A5E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9326" y="0"/>
            <a:ext cx="8158674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12190278" y="55428"/>
            <a:ext cx="10176144" cy="10176144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 rot="2700000">
            <a:off x="12628620" y="445887"/>
            <a:ext cx="9395227" cy="9395227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l="l" t="t" r="r" b="b"/>
              <a:pathLst>
                <a:path w="2353310" h="11492046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123218" y="878380"/>
            <a:ext cx="7020782" cy="821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 dirty="0">
                <a:solidFill>
                  <a:srgbClr val="FFFFFF"/>
                </a:solidFill>
                <a:latin typeface="Poppins Ultra-Bold"/>
              </a:rPr>
              <a:t>Team Member</a:t>
            </a:r>
          </a:p>
        </p:txBody>
      </p:sp>
      <p:sp>
        <p:nvSpPr>
          <p:cNvPr id="15" name="Freeform 15"/>
          <p:cNvSpPr/>
          <p:nvPr/>
        </p:nvSpPr>
        <p:spPr>
          <a:xfrm>
            <a:off x="14264736" y="4019370"/>
            <a:ext cx="2693994" cy="2248260"/>
          </a:xfrm>
          <a:custGeom>
            <a:avLst/>
            <a:gdLst/>
            <a:ahLst/>
            <a:cxnLst/>
            <a:rect l="l" t="t" r="r" b="b"/>
            <a:pathLst>
              <a:path w="2693994" h="2248260">
                <a:moveTo>
                  <a:pt x="0" y="0"/>
                </a:moveTo>
                <a:lnTo>
                  <a:pt x="2693994" y="0"/>
                </a:lnTo>
                <a:lnTo>
                  <a:pt x="2693994" y="2248260"/>
                </a:lnTo>
                <a:lnTo>
                  <a:pt x="0" y="22482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16200000">
            <a:off x="568707" y="2684332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r>
              <a:rPr lang="en-US" dirty="0"/>
              <a:t>     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52935" y="3424617"/>
            <a:ext cx="7343333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Abdullah Salah</a:t>
            </a:r>
          </a:p>
        </p:txBody>
      </p:sp>
      <p:grpSp>
        <p:nvGrpSpPr>
          <p:cNvPr id="20" name="Group 20"/>
          <p:cNvGrpSpPr/>
          <p:nvPr/>
        </p:nvGrpSpPr>
        <p:grpSpPr>
          <a:xfrm rot="-5400000">
            <a:off x="568482" y="4192794"/>
            <a:ext cx="829509" cy="1966473"/>
            <a:chOff x="0" y="0"/>
            <a:chExt cx="2354580" cy="558188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2352934" y="4938960"/>
            <a:ext cx="7343333" cy="1024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Ahmed Ali Farahan</a:t>
            </a:r>
          </a:p>
          <a:p>
            <a:pPr>
              <a:lnSpc>
                <a:spcPts val="4200"/>
              </a:lnSpc>
            </a:pPr>
            <a:endParaRPr lang="en-US" sz="3000" spc="300" dirty="0">
              <a:solidFill>
                <a:srgbClr val="2B4A9D"/>
              </a:solidFill>
              <a:latin typeface="Lato Bold"/>
            </a:endParaRPr>
          </a:p>
        </p:txBody>
      </p:sp>
      <p:grpSp>
        <p:nvGrpSpPr>
          <p:cNvPr id="24" name="Group 24"/>
          <p:cNvGrpSpPr/>
          <p:nvPr/>
        </p:nvGrpSpPr>
        <p:grpSpPr>
          <a:xfrm rot="-5400000">
            <a:off x="568483" y="5464185"/>
            <a:ext cx="829509" cy="1966473"/>
            <a:chOff x="0" y="0"/>
            <a:chExt cx="2354580" cy="558188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349889" y="6185757"/>
            <a:ext cx="7343333" cy="1029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 err="1">
                <a:solidFill>
                  <a:srgbClr val="2B4A9D"/>
                </a:solidFill>
                <a:latin typeface="Lato Bold"/>
              </a:rPr>
              <a:t>AbdelRahman</a:t>
            </a: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 Omar</a:t>
            </a:r>
          </a:p>
          <a:p>
            <a:pPr>
              <a:lnSpc>
                <a:spcPts val="4200"/>
              </a:lnSpc>
            </a:pPr>
            <a:r>
              <a:rPr lang="ar-EG" sz="3000" spc="300" dirty="0">
                <a:solidFill>
                  <a:srgbClr val="2B4A9D"/>
                </a:solidFill>
                <a:latin typeface="Lato Bold"/>
              </a:rPr>
              <a:t> </a:t>
            </a:r>
            <a:endParaRPr lang="en-US" sz="3000" spc="300" dirty="0">
              <a:solidFill>
                <a:srgbClr val="2B4A9D"/>
              </a:solidFill>
              <a:latin typeface="Lato Bold"/>
            </a:endParaRPr>
          </a:p>
        </p:txBody>
      </p:sp>
      <p:sp>
        <p:nvSpPr>
          <p:cNvPr id="29" name="Freeform 29"/>
          <p:cNvSpPr/>
          <p:nvPr/>
        </p:nvSpPr>
        <p:spPr>
          <a:xfrm rot="16200000">
            <a:off x="568707" y="6771250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0" name="TextBox 30"/>
          <p:cNvSpPr txBox="1"/>
          <p:nvPr/>
        </p:nvSpPr>
        <p:spPr>
          <a:xfrm>
            <a:off x="2349888" y="7492598"/>
            <a:ext cx="7343333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Santy Osama Mina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90FEF23-045E-1C42-11AF-884117E9DA04}"/>
              </a:ext>
            </a:extLst>
          </p:cNvPr>
          <p:cNvSpPr txBox="1"/>
          <p:nvPr/>
        </p:nvSpPr>
        <p:spPr>
          <a:xfrm>
            <a:off x="1440593" y="4938960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91801F-FE87-40CF-C36B-9557CEE2637E}"/>
              </a:ext>
            </a:extLst>
          </p:cNvPr>
          <p:cNvSpPr txBox="1"/>
          <p:nvPr/>
        </p:nvSpPr>
        <p:spPr>
          <a:xfrm>
            <a:off x="1441466" y="6240549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DFA8E96-45A4-FDE7-B535-7C2C59E07840}"/>
              </a:ext>
            </a:extLst>
          </p:cNvPr>
          <p:cNvSpPr txBox="1"/>
          <p:nvPr/>
        </p:nvSpPr>
        <p:spPr>
          <a:xfrm>
            <a:off x="1413468" y="7550885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1EE3F83-E2C3-91A5-E180-AF608FAB7D69}"/>
              </a:ext>
            </a:extLst>
          </p:cNvPr>
          <p:cNvSpPr txBox="1"/>
          <p:nvPr/>
        </p:nvSpPr>
        <p:spPr>
          <a:xfrm>
            <a:off x="1498250" y="3482902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9" name="Freeform 29">
            <a:extLst>
              <a:ext uri="{FF2B5EF4-FFF2-40B4-BE49-F238E27FC236}">
                <a16:creationId xmlns:a16="http://schemas.microsoft.com/office/drawing/2014/main" id="{7103503A-4EFE-C2C9-C60F-93AE76850FAB}"/>
              </a:ext>
            </a:extLst>
          </p:cNvPr>
          <p:cNvSpPr/>
          <p:nvPr/>
        </p:nvSpPr>
        <p:spPr>
          <a:xfrm rot="16200000">
            <a:off x="568707" y="8100950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6C3A57-5B88-A638-B153-11556DE467AD}"/>
              </a:ext>
            </a:extLst>
          </p:cNvPr>
          <p:cNvSpPr txBox="1"/>
          <p:nvPr/>
        </p:nvSpPr>
        <p:spPr>
          <a:xfrm>
            <a:off x="1454968" y="8899520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30">
            <a:extLst>
              <a:ext uri="{FF2B5EF4-FFF2-40B4-BE49-F238E27FC236}">
                <a16:creationId xmlns:a16="http://schemas.microsoft.com/office/drawing/2014/main" id="{0A4D9DFB-82B5-0E7D-2506-6FFE5FCAA1A5}"/>
              </a:ext>
            </a:extLst>
          </p:cNvPr>
          <p:cNvSpPr txBox="1"/>
          <p:nvPr/>
        </p:nvSpPr>
        <p:spPr>
          <a:xfrm>
            <a:off x="2178748" y="8841235"/>
            <a:ext cx="7343333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 dirty="0">
                <a:solidFill>
                  <a:srgbClr val="2B4A9D"/>
                </a:solidFill>
                <a:latin typeface="Lato Bold"/>
              </a:rPr>
              <a:t>Rahma </a:t>
            </a:r>
            <a:r>
              <a:rPr lang="en-US" sz="3000" spc="300" dirty="0" err="1">
                <a:solidFill>
                  <a:srgbClr val="2B4A9D"/>
                </a:solidFill>
                <a:latin typeface="Lato Bold"/>
              </a:rPr>
              <a:t>Bahaa</a:t>
            </a:r>
            <a:endParaRPr lang="en-US" sz="3000" spc="300" dirty="0">
              <a:solidFill>
                <a:srgbClr val="2B4A9D"/>
              </a:solidFill>
              <a:latin typeface="Lato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13001" y="-1128319"/>
            <a:ext cx="5770168" cy="577016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9191672" y="566151"/>
            <a:ext cx="2396931" cy="9154697"/>
            <a:chOff x="0" y="0"/>
            <a:chExt cx="874407" cy="333965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74407" cy="3339659"/>
            </a:xfrm>
            <a:custGeom>
              <a:avLst/>
              <a:gdLst/>
              <a:ahLst/>
              <a:cxnLst/>
              <a:rect l="l" t="t" r="r" b="b"/>
              <a:pathLst>
                <a:path w="874407" h="3339659">
                  <a:moveTo>
                    <a:pt x="0" y="0"/>
                  </a:moveTo>
                  <a:lnTo>
                    <a:pt x="874407" y="0"/>
                  </a:lnTo>
                  <a:lnTo>
                    <a:pt x="874407" y="3339659"/>
                  </a:lnTo>
                  <a:lnTo>
                    <a:pt x="0" y="3339659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19537" y="8172754"/>
            <a:ext cx="1635964" cy="1633346"/>
            <a:chOff x="0" y="0"/>
            <a:chExt cx="6350000" cy="63398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81340" y="2789746"/>
            <a:ext cx="8734472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spc="300" dirty="0">
                <a:solidFill>
                  <a:srgbClr val="2B4A9D"/>
                </a:solidFill>
                <a:latin typeface="Poppins Ultra-Bold"/>
              </a:rPr>
              <a:t>What is the Problem?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19538" y="5645152"/>
            <a:ext cx="7914862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000" spc="300" dirty="0">
                <a:solidFill>
                  <a:srgbClr val="000000"/>
                </a:solidFill>
                <a:latin typeface="Lato"/>
              </a:rPr>
              <a:t>1-User perspective</a:t>
            </a:r>
          </a:p>
        </p:txBody>
      </p:sp>
      <p:pic>
        <p:nvPicPr>
          <p:cNvPr id="1026" name="Picture 2" descr="The Secret to Converting Any Problem into Future Success | Infinity ...">
            <a:extLst>
              <a:ext uri="{FF2B5EF4-FFF2-40B4-BE49-F238E27FC236}">
                <a16:creationId xmlns:a16="http://schemas.microsoft.com/office/drawing/2014/main" id="{EDF69F33-160D-31B7-F012-1BD08E0C8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4203" y="1181100"/>
            <a:ext cx="6977595" cy="792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C54A25-3E54-F37A-9B21-C93E097892B1}"/>
              </a:ext>
            </a:extLst>
          </p:cNvPr>
          <p:cNvSpPr txBox="1"/>
          <p:nvPr/>
        </p:nvSpPr>
        <p:spPr>
          <a:xfrm>
            <a:off x="940076" y="7068475"/>
            <a:ext cx="8203923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000" spc="300" dirty="0">
                <a:solidFill>
                  <a:srgbClr val="000000"/>
                </a:solidFill>
                <a:latin typeface="Lato"/>
              </a:rPr>
              <a:t>2-Delivery perspective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99349" y="7559920"/>
            <a:ext cx="4811406" cy="2640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Daily essential</a:t>
            </a:r>
          </a:p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Busy schedule</a:t>
            </a:r>
          </a:p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Delay of delivery company</a:t>
            </a:r>
          </a:p>
          <a:p>
            <a:pPr marL="323851" lvl="1">
              <a:lnSpc>
                <a:spcPts val="4200"/>
              </a:lnSpc>
            </a:pPr>
            <a:endParaRPr lang="en-US" sz="3000" spc="300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659373" y="7616255"/>
            <a:ext cx="4691701" cy="2640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4. Lack of access to wide range product</a:t>
            </a:r>
          </a:p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5. Small and medium sized stores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endParaRPr lang="en-US" sz="3000" spc="300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208441" y="7598020"/>
            <a:ext cx="5562600" cy="2101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6. The greed of delivery men when order from different places</a:t>
            </a:r>
          </a:p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7. Distance from stores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0"/>
            <a:ext cx="18288000" cy="6350625"/>
            <a:chOff x="0" y="0"/>
            <a:chExt cx="6671512" cy="23167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71512" cy="2316725"/>
            </a:xfrm>
            <a:custGeom>
              <a:avLst/>
              <a:gdLst/>
              <a:ahLst/>
              <a:cxnLst/>
              <a:rect l="l" t="t" r="r" b="b"/>
              <a:pathLst>
                <a:path w="6671512" h="2316725">
                  <a:moveTo>
                    <a:pt x="0" y="0"/>
                  </a:moveTo>
                  <a:lnTo>
                    <a:pt x="6671512" y="0"/>
                  </a:lnTo>
                  <a:lnTo>
                    <a:pt x="6671512" y="2316725"/>
                  </a:lnTo>
                  <a:lnTo>
                    <a:pt x="0" y="2316725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5510755" y="471606"/>
            <a:ext cx="12308361" cy="5407413"/>
            <a:chOff x="0" y="0"/>
            <a:chExt cx="16411148" cy="720988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t="17050" b="17050"/>
            <a:stretch>
              <a:fillRect/>
            </a:stretch>
          </p:blipFill>
          <p:spPr>
            <a:xfrm>
              <a:off x="0" y="0"/>
              <a:ext cx="16411148" cy="7209884"/>
            </a:xfrm>
            <a:prstGeom prst="rect">
              <a:avLst/>
            </a:prstGeom>
          </p:spPr>
        </p:pic>
      </p:grpSp>
      <p:sp>
        <p:nvSpPr>
          <p:cNvPr id="9" name="AutoShape 9"/>
          <p:cNvSpPr/>
          <p:nvPr/>
        </p:nvSpPr>
        <p:spPr>
          <a:xfrm rot="-5400000">
            <a:off x="4391954" y="852978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rot="-5400000">
            <a:off x="5080304" y="852026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AutoShape 11"/>
          <p:cNvSpPr/>
          <p:nvPr/>
        </p:nvSpPr>
        <p:spPr>
          <a:xfrm rot="-5400000">
            <a:off x="10945153" y="852978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AutoShape 12"/>
          <p:cNvSpPr/>
          <p:nvPr/>
        </p:nvSpPr>
        <p:spPr>
          <a:xfrm rot="-5400000">
            <a:off x="11633504" y="852026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152401" y="2051395"/>
            <a:ext cx="5358354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spc="300" dirty="0">
                <a:solidFill>
                  <a:srgbClr val="FFFFFF"/>
                </a:solidFill>
                <a:latin typeface="Poppins Heavy"/>
              </a:rPr>
              <a:t>User Perspective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8BDA2-E5D8-6B8D-BCD1-25C1F336E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188F7E9F-261F-0EE4-73F5-5732D16B4ED3}"/>
              </a:ext>
            </a:extLst>
          </p:cNvPr>
          <p:cNvSpPr txBox="1"/>
          <p:nvPr/>
        </p:nvSpPr>
        <p:spPr>
          <a:xfrm>
            <a:off x="460671" y="7241713"/>
            <a:ext cx="4811406" cy="2640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Daily essential</a:t>
            </a:r>
          </a:p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Busy schedule</a:t>
            </a:r>
          </a:p>
          <a:p>
            <a:pPr marL="838201" lvl="1" indent="-514350">
              <a:lnSpc>
                <a:spcPts val="4200"/>
              </a:lnSpc>
              <a:buFont typeface="+mj-lt"/>
              <a:buAutoNum type="arabicPeriod"/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Delay of delivery company</a:t>
            </a:r>
          </a:p>
          <a:p>
            <a:pPr marL="323851" lvl="1">
              <a:lnSpc>
                <a:spcPts val="4200"/>
              </a:lnSpc>
            </a:pPr>
            <a:endParaRPr lang="en-US" sz="3000" spc="300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12FDE193-F4EB-4E68-21F6-14B0D5051D28}"/>
              </a:ext>
            </a:extLst>
          </p:cNvPr>
          <p:cNvSpPr txBox="1"/>
          <p:nvPr/>
        </p:nvSpPr>
        <p:spPr>
          <a:xfrm>
            <a:off x="6315021" y="7209617"/>
            <a:ext cx="4691701" cy="2640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4. Lack of access to wide range product</a:t>
            </a:r>
          </a:p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5. Small and medium sized stores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endParaRPr lang="en-US" sz="3000" spc="300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D57DE1B1-4027-EDDA-E76E-01C7547CD851}"/>
              </a:ext>
            </a:extLst>
          </p:cNvPr>
          <p:cNvSpPr txBox="1"/>
          <p:nvPr/>
        </p:nvSpPr>
        <p:spPr>
          <a:xfrm>
            <a:off x="12160618" y="7241713"/>
            <a:ext cx="4811406" cy="2101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3851" lvl="1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6. The greed of delivery men when order from different places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932433D2-4F9B-93F3-6657-F957C8083401}"/>
              </a:ext>
            </a:extLst>
          </p:cNvPr>
          <p:cNvGrpSpPr/>
          <p:nvPr/>
        </p:nvGrpSpPr>
        <p:grpSpPr>
          <a:xfrm>
            <a:off x="0" y="0"/>
            <a:ext cx="18288000" cy="6350625"/>
            <a:chOff x="0" y="0"/>
            <a:chExt cx="6671512" cy="231672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A58809E-01B7-1841-377B-9CD4B36163D8}"/>
                </a:ext>
              </a:extLst>
            </p:cNvPr>
            <p:cNvSpPr/>
            <p:nvPr/>
          </p:nvSpPr>
          <p:spPr>
            <a:xfrm>
              <a:off x="0" y="0"/>
              <a:ext cx="6671512" cy="2316725"/>
            </a:xfrm>
            <a:custGeom>
              <a:avLst/>
              <a:gdLst/>
              <a:ahLst/>
              <a:cxnLst/>
              <a:rect l="l" t="t" r="r" b="b"/>
              <a:pathLst>
                <a:path w="6671512" h="2316725">
                  <a:moveTo>
                    <a:pt x="0" y="0"/>
                  </a:moveTo>
                  <a:lnTo>
                    <a:pt x="6671512" y="0"/>
                  </a:lnTo>
                  <a:lnTo>
                    <a:pt x="6671512" y="2316725"/>
                  </a:lnTo>
                  <a:lnTo>
                    <a:pt x="0" y="2316725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B2E1E628-4564-E84E-CEC3-FD1B5B67D013}"/>
              </a:ext>
            </a:extLst>
          </p:cNvPr>
          <p:cNvSpPr/>
          <p:nvPr/>
        </p:nvSpPr>
        <p:spPr>
          <a:xfrm rot="-5400000">
            <a:off x="4391954" y="852978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AutoShape 10">
            <a:extLst>
              <a:ext uri="{FF2B5EF4-FFF2-40B4-BE49-F238E27FC236}">
                <a16:creationId xmlns:a16="http://schemas.microsoft.com/office/drawing/2014/main" id="{E02ED7F2-81EF-7C18-B172-80FD5D9C93D4}"/>
              </a:ext>
            </a:extLst>
          </p:cNvPr>
          <p:cNvSpPr/>
          <p:nvPr/>
        </p:nvSpPr>
        <p:spPr>
          <a:xfrm rot="-5400000">
            <a:off x="5080304" y="852026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41A6DDE3-E686-37B2-4CBA-83B2989D286A}"/>
              </a:ext>
            </a:extLst>
          </p:cNvPr>
          <p:cNvSpPr/>
          <p:nvPr/>
        </p:nvSpPr>
        <p:spPr>
          <a:xfrm rot="-5400000">
            <a:off x="10945153" y="852978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AutoShape 12">
            <a:extLst>
              <a:ext uri="{FF2B5EF4-FFF2-40B4-BE49-F238E27FC236}">
                <a16:creationId xmlns:a16="http://schemas.microsoft.com/office/drawing/2014/main" id="{8502684E-A069-20B1-F28A-910C3320741D}"/>
              </a:ext>
            </a:extLst>
          </p:cNvPr>
          <p:cNvSpPr/>
          <p:nvPr/>
        </p:nvSpPr>
        <p:spPr>
          <a:xfrm rot="-5400000">
            <a:off x="11633504" y="852026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71E35334-8ED2-901D-5D50-921D6FD3F0D0}"/>
              </a:ext>
            </a:extLst>
          </p:cNvPr>
          <p:cNvSpPr txBox="1"/>
          <p:nvPr/>
        </p:nvSpPr>
        <p:spPr>
          <a:xfrm>
            <a:off x="152401" y="2051395"/>
            <a:ext cx="5358354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spc="300" dirty="0">
                <a:solidFill>
                  <a:srgbClr val="FFFFFF"/>
                </a:solidFill>
                <a:latin typeface="Poppins Heavy"/>
              </a:rPr>
              <a:t>Delivery Perspective</a:t>
            </a:r>
          </a:p>
        </p:txBody>
      </p:sp>
      <p:pic>
        <p:nvPicPr>
          <p:cNvPr id="2050" name="Picture 2" descr="Portrait of Female Delivery Driver with Clipboard Stock Photo - Image ...">
            <a:extLst>
              <a:ext uri="{FF2B5EF4-FFF2-40B4-BE49-F238E27FC236}">
                <a16:creationId xmlns:a16="http://schemas.microsoft.com/office/drawing/2014/main" id="{9BE33A73-F663-9815-E079-5DC425784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286" y="479248"/>
            <a:ext cx="10805714" cy="5350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4191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92BE2-26ED-C786-D789-E9593ED9D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>
            <a:extLst>
              <a:ext uri="{FF2B5EF4-FFF2-40B4-BE49-F238E27FC236}">
                <a16:creationId xmlns:a16="http://schemas.microsoft.com/office/drawing/2014/main" id="{2C659AE6-0E76-DA4E-9A3B-D0D2F498C208}"/>
              </a:ext>
            </a:extLst>
          </p:cNvPr>
          <p:cNvGrpSpPr/>
          <p:nvPr/>
        </p:nvGrpSpPr>
        <p:grpSpPr>
          <a:xfrm>
            <a:off x="619537" y="8172754"/>
            <a:ext cx="1635964" cy="1633346"/>
            <a:chOff x="0" y="0"/>
            <a:chExt cx="6350000" cy="633984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7B17B0B4-F8EE-8B54-1AFB-E92A244C6FCE}"/>
                </a:ext>
              </a:extLst>
            </p:cNvPr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F5628381-9C97-9C3E-2616-53D606722E21}"/>
              </a:ext>
            </a:extLst>
          </p:cNvPr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DC4EBCC3-EF8E-B33D-EDA8-71F39378BBB8}"/>
                </a:ext>
              </a:extLst>
            </p:cNvPr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12">
            <a:extLst>
              <a:ext uri="{FF2B5EF4-FFF2-40B4-BE49-F238E27FC236}">
                <a16:creationId xmlns:a16="http://schemas.microsoft.com/office/drawing/2014/main" id="{05C83ED4-4F66-2AB3-CC80-4F80CD44D71E}"/>
              </a:ext>
            </a:extLst>
          </p:cNvPr>
          <p:cNvSpPr txBox="1"/>
          <p:nvPr/>
        </p:nvSpPr>
        <p:spPr>
          <a:xfrm>
            <a:off x="1167094" y="719435"/>
            <a:ext cx="502886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spc="300" dirty="0">
                <a:solidFill>
                  <a:srgbClr val="2B4A9D"/>
                </a:solidFill>
                <a:latin typeface="Poppins Ultra-Bold"/>
              </a:rPr>
              <a:t>Survey</a:t>
            </a: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17702FE7-4F6D-8BBA-8DDE-2FA2D5693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719435"/>
            <a:ext cx="9296400" cy="7321858"/>
          </a:xfrm>
          <a:prstGeom prst="rect">
            <a:avLst/>
          </a:prstGeom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522DD1DA-754B-9077-F8CA-42EC0DDF8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9400" y="8172754"/>
            <a:ext cx="8672286" cy="1633346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2EFAC2B6-A329-2248-B0EF-82D3EA583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086" y="1768783"/>
            <a:ext cx="9085251" cy="4614427"/>
          </a:xfrm>
          <a:prstGeom prst="rect">
            <a:avLst/>
          </a:prstGeom>
        </p:spPr>
      </p:pic>
      <p:pic>
        <p:nvPicPr>
          <p:cNvPr id="17" name="Picture 3">
            <a:extLst>
              <a:ext uri="{FF2B5EF4-FFF2-40B4-BE49-F238E27FC236}">
                <a16:creationId xmlns:a16="http://schemas.microsoft.com/office/drawing/2014/main" id="{6CCF2640-EAC4-23D0-58EE-6FCFA33183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372" y="6409655"/>
            <a:ext cx="8968615" cy="355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759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B20CC6-8B7C-07BA-5056-577DF504A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11F8735-1426-796A-5C86-27B1073EF002}"/>
              </a:ext>
            </a:extLst>
          </p:cNvPr>
          <p:cNvGrpSpPr/>
          <p:nvPr/>
        </p:nvGrpSpPr>
        <p:grpSpPr>
          <a:xfrm>
            <a:off x="13713001" y="-1128319"/>
            <a:ext cx="5770168" cy="5770168"/>
            <a:chOff x="0" y="0"/>
            <a:chExt cx="6350000" cy="6350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E7ABE1C-D278-95CB-D6E3-A874838848A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7F2755C1-DCD1-E63F-8292-17AD3978031B}"/>
              </a:ext>
            </a:extLst>
          </p:cNvPr>
          <p:cNvGrpSpPr/>
          <p:nvPr/>
        </p:nvGrpSpPr>
        <p:grpSpPr>
          <a:xfrm>
            <a:off x="9191672" y="566151"/>
            <a:ext cx="2396931" cy="9154697"/>
            <a:chOff x="0" y="0"/>
            <a:chExt cx="874407" cy="333965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315E218F-8266-78FF-4CA6-9A830C6E6B8A}"/>
                </a:ext>
              </a:extLst>
            </p:cNvPr>
            <p:cNvSpPr/>
            <p:nvPr/>
          </p:nvSpPr>
          <p:spPr>
            <a:xfrm>
              <a:off x="0" y="0"/>
              <a:ext cx="874407" cy="3339659"/>
            </a:xfrm>
            <a:custGeom>
              <a:avLst/>
              <a:gdLst/>
              <a:ahLst/>
              <a:cxnLst/>
              <a:rect l="l" t="t" r="r" b="b"/>
              <a:pathLst>
                <a:path w="874407" h="3339659">
                  <a:moveTo>
                    <a:pt x="0" y="0"/>
                  </a:moveTo>
                  <a:lnTo>
                    <a:pt x="874407" y="0"/>
                  </a:lnTo>
                  <a:lnTo>
                    <a:pt x="874407" y="3339659"/>
                  </a:lnTo>
                  <a:lnTo>
                    <a:pt x="0" y="3339659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92FB50E7-D075-88C6-852C-055FE7C5659D}"/>
              </a:ext>
            </a:extLst>
          </p:cNvPr>
          <p:cNvGrpSpPr/>
          <p:nvPr/>
        </p:nvGrpSpPr>
        <p:grpSpPr>
          <a:xfrm>
            <a:off x="619537" y="8172754"/>
            <a:ext cx="1635964" cy="1633346"/>
            <a:chOff x="0" y="0"/>
            <a:chExt cx="6350000" cy="633984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B657A6E2-94C8-4B4B-F633-2EFA95DAF443}"/>
                </a:ext>
              </a:extLst>
            </p:cNvPr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30DFFF0C-2A2C-149D-8C96-8C898B597828}"/>
              </a:ext>
            </a:extLst>
          </p:cNvPr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2E4EF972-06D3-7319-75DB-77AAFF024936}"/>
                </a:ext>
              </a:extLst>
            </p:cNvPr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16F2D56B-A807-C474-C971-62C37CCD08C2}"/>
              </a:ext>
            </a:extLst>
          </p:cNvPr>
          <p:cNvSpPr txBox="1"/>
          <p:nvPr/>
        </p:nvSpPr>
        <p:spPr>
          <a:xfrm>
            <a:off x="413604" y="3009900"/>
            <a:ext cx="8639129" cy="26391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spc="300" dirty="0">
                <a:solidFill>
                  <a:srgbClr val="2B4A9D"/>
                </a:solidFill>
                <a:latin typeface="Poppins Ultra-Bold"/>
              </a:rPr>
              <a:t>We Decide to Create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92E6A3-4BD9-BB52-F1F9-D9910AD52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1104900"/>
            <a:ext cx="6553199" cy="8001000"/>
          </a:xfrm>
          <a:prstGeom prst="rect">
            <a:avLst/>
          </a:prstGeom>
        </p:spPr>
      </p:pic>
      <p:sp>
        <p:nvSpPr>
          <p:cNvPr id="15" name="TextBox 9">
            <a:extLst>
              <a:ext uri="{FF2B5EF4-FFF2-40B4-BE49-F238E27FC236}">
                <a16:creationId xmlns:a16="http://schemas.microsoft.com/office/drawing/2014/main" id="{FB4D7CE7-1BB7-7EE7-BC18-A603395645AE}"/>
              </a:ext>
            </a:extLst>
          </p:cNvPr>
          <p:cNvSpPr txBox="1"/>
          <p:nvPr/>
        </p:nvSpPr>
        <p:spPr>
          <a:xfrm>
            <a:off x="2057400" y="6246425"/>
            <a:ext cx="5688443" cy="1368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499"/>
              </a:lnSpc>
            </a:pPr>
            <a:r>
              <a:rPr lang="en-US" sz="9999" spc="999" dirty="0">
                <a:solidFill>
                  <a:srgbClr val="5271FF"/>
                </a:solidFill>
                <a:latin typeface="Poppins Heavy"/>
              </a:rPr>
              <a:t>Hatley     </a:t>
            </a:r>
          </a:p>
        </p:txBody>
      </p:sp>
    </p:spTree>
    <p:extLst>
      <p:ext uri="{BB962C8B-B14F-4D97-AF65-F5344CB8AC3E}">
        <p14:creationId xmlns:p14="http://schemas.microsoft.com/office/powerpoint/2010/main" val="1075868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48FC3A-A17E-20DA-E5E4-75152E1C4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DA6604D-1E72-80A6-9FC2-2182F3D935E6}"/>
              </a:ext>
            </a:extLst>
          </p:cNvPr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F8860E7-737F-DDC9-393E-EEC212A61DBA}"/>
                </a:ext>
              </a:extLst>
            </p:cNvPr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EB8FDE5D-269F-1E1E-4C07-85C691A397B1}"/>
              </a:ext>
            </a:extLst>
          </p:cNvPr>
          <p:cNvGrpSpPr/>
          <p:nvPr/>
        </p:nvGrpSpPr>
        <p:grpSpPr>
          <a:xfrm rot="-2700000">
            <a:off x="12190278" y="55428"/>
            <a:ext cx="10176144" cy="10176144"/>
            <a:chOff x="0" y="0"/>
            <a:chExt cx="1913890" cy="191389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98CB1B6-BBB3-AFA7-D2A8-8B82E158B627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BB1E45E5-C108-63FA-EA18-968C15CD7137}"/>
              </a:ext>
            </a:extLst>
          </p:cNvPr>
          <p:cNvGrpSpPr/>
          <p:nvPr/>
        </p:nvGrpSpPr>
        <p:grpSpPr>
          <a:xfrm rot="2700000">
            <a:off x="12628620" y="445887"/>
            <a:ext cx="9395227" cy="9395227"/>
            <a:chOff x="0" y="0"/>
            <a:chExt cx="1913890" cy="191389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B60D56B-0FCD-1E9A-CAA1-6DC4166FC6AB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B981B781-BC9E-B3B8-7C02-2C34D7D1482C}"/>
              </a:ext>
            </a:extLst>
          </p:cNvPr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C70FDC09-4AB8-A40F-D084-AED52232616E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B8EBFF61-2E5F-0E70-F012-1358FEB0DF77}"/>
              </a:ext>
            </a:extLst>
          </p:cNvPr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8F74057B-D58A-5947-220D-DEA57E37ABD0}"/>
                </a:ext>
              </a:extLst>
            </p:cNvPr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64FC5F65-8549-F8CB-B37A-41648320BB92}"/>
              </a:ext>
            </a:extLst>
          </p:cNvPr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EB1C486A-3041-CD5D-9685-18BA7F4DD010}"/>
                </a:ext>
              </a:extLst>
            </p:cNvPr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l="l" t="t" r="r" b="b"/>
              <a:pathLst>
                <a:path w="2353310" h="11492046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E8D2C02E-D14E-3548-D5D6-353485868898}"/>
              </a:ext>
            </a:extLst>
          </p:cNvPr>
          <p:cNvSpPr txBox="1"/>
          <p:nvPr/>
        </p:nvSpPr>
        <p:spPr>
          <a:xfrm>
            <a:off x="2123218" y="878380"/>
            <a:ext cx="7020782" cy="821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 dirty="0">
                <a:solidFill>
                  <a:srgbClr val="FFFFFF"/>
                </a:solidFill>
                <a:latin typeface="Poppins Ultra-Bold"/>
              </a:rPr>
              <a:t>Motivation</a:t>
            </a:r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1987B583-14B0-2209-401D-23766090D7DE}"/>
              </a:ext>
            </a:extLst>
          </p:cNvPr>
          <p:cNvSpPr/>
          <p:nvPr/>
        </p:nvSpPr>
        <p:spPr>
          <a:xfrm>
            <a:off x="14264736" y="4019370"/>
            <a:ext cx="2693994" cy="2248260"/>
          </a:xfrm>
          <a:custGeom>
            <a:avLst/>
            <a:gdLst/>
            <a:ahLst/>
            <a:cxnLst/>
            <a:rect l="l" t="t" r="r" b="b"/>
            <a:pathLst>
              <a:path w="2693994" h="2248260">
                <a:moveTo>
                  <a:pt x="0" y="0"/>
                </a:moveTo>
                <a:lnTo>
                  <a:pt x="2693994" y="0"/>
                </a:lnTo>
                <a:lnTo>
                  <a:pt x="2693994" y="2248260"/>
                </a:lnTo>
                <a:lnTo>
                  <a:pt x="0" y="22482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98F4C1B5-F8B8-46FA-56DE-C9A64E20B586}"/>
              </a:ext>
            </a:extLst>
          </p:cNvPr>
          <p:cNvSpPr/>
          <p:nvPr/>
        </p:nvSpPr>
        <p:spPr>
          <a:xfrm rot="16200000">
            <a:off x="568707" y="2684332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r>
              <a:rPr lang="en-US" dirty="0"/>
              <a:t>      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79643427-7F65-116C-947F-5880FE5C41D8}"/>
              </a:ext>
            </a:extLst>
          </p:cNvPr>
          <p:cNvSpPr txBox="1"/>
          <p:nvPr/>
        </p:nvSpPr>
        <p:spPr>
          <a:xfrm>
            <a:off x="2068746" y="3245571"/>
            <a:ext cx="8423640" cy="15358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>
                <a:latin typeface="Lato Bold"/>
              </a:rPr>
              <a:t>It helps to make the Egyptian market more competitive, benefiting smaller stores by increasing revenue and product availability.</a:t>
            </a:r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7E1AAC99-FE00-F539-FB58-76ED8576A03C}"/>
              </a:ext>
            </a:extLst>
          </p:cNvPr>
          <p:cNvGrpSpPr/>
          <p:nvPr/>
        </p:nvGrpSpPr>
        <p:grpSpPr>
          <a:xfrm rot="-5400000">
            <a:off x="568482" y="4192794"/>
            <a:ext cx="829509" cy="1966473"/>
            <a:chOff x="0" y="0"/>
            <a:chExt cx="2354580" cy="5581882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9D4A33CE-C27B-17B1-E884-BC518236D229}"/>
                </a:ext>
              </a:extLst>
            </p:cNvPr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TextBox 22">
            <a:extLst>
              <a:ext uri="{FF2B5EF4-FFF2-40B4-BE49-F238E27FC236}">
                <a16:creationId xmlns:a16="http://schemas.microsoft.com/office/drawing/2014/main" id="{60533E1F-63C6-A025-9E48-CC7BE05912E4}"/>
              </a:ext>
            </a:extLst>
          </p:cNvPr>
          <p:cNvSpPr txBox="1"/>
          <p:nvPr/>
        </p:nvSpPr>
        <p:spPr>
          <a:xfrm>
            <a:off x="2045012" y="4844684"/>
            <a:ext cx="8183407" cy="991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>
                <a:latin typeface="Lato Bold"/>
              </a:rPr>
              <a:t>The platform provides users with a wide range of products and services, offering them greater choice and flexibility.</a:t>
            </a:r>
          </a:p>
        </p:txBody>
      </p:sp>
      <p:grpSp>
        <p:nvGrpSpPr>
          <p:cNvPr id="24" name="Group 24">
            <a:extLst>
              <a:ext uri="{FF2B5EF4-FFF2-40B4-BE49-F238E27FC236}">
                <a16:creationId xmlns:a16="http://schemas.microsoft.com/office/drawing/2014/main" id="{B881B66D-47CD-2EFA-C8D7-56703767AAFF}"/>
              </a:ext>
            </a:extLst>
          </p:cNvPr>
          <p:cNvGrpSpPr/>
          <p:nvPr/>
        </p:nvGrpSpPr>
        <p:grpSpPr>
          <a:xfrm rot="-5400000">
            <a:off x="568483" y="5464185"/>
            <a:ext cx="829509" cy="1966473"/>
            <a:chOff x="0" y="0"/>
            <a:chExt cx="2354580" cy="5581882"/>
          </a:xfrm>
        </p:grpSpPr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54463CC-4647-A7F5-F11C-C3A9A2C0FEAA}"/>
                </a:ext>
              </a:extLst>
            </p:cNvPr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9" name="Freeform 29">
            <a:extLst>
              <a:ext uri="{FF2B5EF4-FFF2-40B4-BE49-F238E27FC236}">
                <a16:creationId xmlns:a16="http://schemas.microsoft.com/office/drawing/2014/main" id="{F6DAE98A-807E-3130-7CA4-08078BAFC3D2}"/>
              </a:ext>
            </a:extLst>
          </p:cNvPr>
          <p:cNvSpPr/>
          <p:nvPr/>
        </p:nvSpPr>
        <p:spPr>
          <a:xfrm rot="16200000">
            <a:off x="568707" y="6771250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19AC8659-744A-9E4C-E907-06E061B2839A}"/>
              </a:ext>
            </a:extLst>
          </p:cNvPr>
          <p:cNvSpPr txBox="1"/>
          <p:nvPr/>
        </p:nvSpPr>
        <p:spPr>
          <a:xfrm>
            <a:off x="2059995" y="6033114"/>
            <a:ext cx="8467119" cy="9971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>
                <a:latin typeface="Lato Bold"/>
              </a:rPr>
              <a:t>job opportunities for young individuals, </a:t>
            </a:r>
            <a:r>
              <a:rPr lang="en-US" spc="300" dirty="0" err="1">
                <a:latin typeface="Lato Bold"/>
              </a:rPr>
              <a:t>Hatly</a:t>
            </a:r>
            <a:r>
              <a:rPr lang="en-US" spc="300" dirty="0">
                <a:latin typeface="Lato Bold"/>
              </a:rPr>
              <a:t> contributes to economic growth and development</a:t>
            </a:r>
            <a:r>
              <a:rPr lang="en-US" sz="2000" spc="300" dirty="0">
                <a:latin typeface="Lato Bold"/>
              </a:rPr>
              <a:t>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950FA5-1210-A6E6-10F5-61CE7CDCEA51}"/>
              </a:ext>
            </a:extLst>
          </p:cNvPr>
          <p:cNvSpPr txBox="1"/>
          <p:nvPr/>
        </p:nvSpPr>
        <p:spPr>
          <a:xfrm>
            <a:off x="1440593" y="4938960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3B93C2-C411-6E45-0BD7-D4DBEBA8C4CE}"/>
              </a:ext>
            </a:extLst>
          </p:cNvPr>
          <p:cNvSpPr txBox="1"/>
          <p:nvPr/>
        </p:nvSpPr>
        <p:spPr>
          <a:xfrm>
            <a:off x="1441466" y="6240549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C2A7C3A-0521-46CE-8128-B530D1F05D45}"/>
              </a:ext>
            </a:extLst>
          </p:cNvPr>
          <p:cNvSpPr txBox="1"/>
          <p:nvPr/>
        </p:nvSpPr>
        <p:spPr>
          <a:xfrm>
            <a:off x="1413468" y="7550885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5EFF44C-2685-1745-99FE-D13951241B95}"/>
              </a:ext>
            </a:extLst>
          </p:cNvPr>
          <p:cNvSpPr txBox="1"/>
          <p:nvPr/>
        </p:nvSpPr>
        <p:spPr>
          <a:xfrm>
            <a:off x="1498250" y="3482902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9" name="Freeform 29">
            <a:extLst>
              <a:ext uri="{FF2B5EF4-FFF2-40B4-BE49-F238E27FC236}">
                <a16:creationId xmlns:a16="http://schemas.microsoft.com/office/drawing/2014/main" id="{2A57FD07-A7FA-972A-FFDD-B539E7471A9A}"/>
              </a:ext>
            </a:extLst>
          </p:cNvPr>
          <p:cNvSpPr/>
          <p:nvPr/>
        </p:nvSpPr>
        <p:spPr>
          <a:xfrm rot="16200000">
            <a:off x="568707" y="8100950"/>
            <a:ext cx="829062" cy="1966473"/>
          </a:xfrm>
          <a:custGeom>
            <a:avLst/>
            <a:gdLst/>
            <a:ahLst/>
            <a:cxnLst/>
            <a:rect l="l" t="t" r="r" b="b"/>
            <a:pathLst>
              <a:path w="2353310" h="5581882">
                <a:moveTo>
                  <a:pt x="784860" y="5514572"/>
                </a:moveTo>
                <a:cubicBezTo>
                  <a:pt x="905510" y="5555212"/>
                  <a:pt x="1042670" y="5581882"/>
                  <a:pt x="1177290" y="5581882"/>
                </a:cubicBezTo>
                <a:cubicBezTo>
                  <a:pt x="1311910" y="5581882"/>
                  <a:pt x="1441450" y="5559022"/>
                  <a:pt x="1560830" y="5518382"/>
                </a:cubicBezTo>
                <a:cubicBezTo>
                  <a:pt x="1563370" y="5517112"/>
                  <a:pt x="1565910" y="5517112"/>
                  <a:pt x="1568450" y="5515842"/>
                </a:cubicBezTo>
                <a:cubicBezTo>
                  <a:pt x="2016760" y="5353282"/>
                  <a:pt x="2346960" y="4924022"/>
                  <a:pt x="2353310" y="4414024"/>
                </a:cubicBezTo>
                <a:lnTo>
                  <a:pt x="2353310" y="0"/>
                </a:lnTo>
                <a:lnTo>
                  <a:pt x="0" y="0"/>
                </a:lnTo>
                <a:lnTo>
                  <a:pt x="0" y="4410668"/>
                </a:lnTo>
                <a:cubicBezTo>
                  <a:pt x="6350" y="4926562"/>
                  <a:pt x="331470" y="5355822"/>
                  <a:pt x="784860" y="5514572"/>
                </a:cubicBezTo>
                <a:close/>
              </a:path>
            </a:pathLst>
          </a:custGeom>
          <a:solidFill>
            <a:srgbClr val="2B4A9D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79A3827-876C-64F8-857E-7BA965E0592C}"/>
              </a:ext>
            </a:extLst>
          </p:cNvPr>
          <p:cNvSpPr txBox="1"/>
          <p:nvPr/>
        </p:nvSpPr>
        <p:spPr>
          <a:xfrm>
            <a:off x="1454968" y="8899520"/>
            <a:ext cx="44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3" name="TextBox 30">
            <a:extLst>
              <a:ext uri="{FF2B5EF4-FFF2-40B4-BE49-F238E27FC236}">
                <a16:creationId xmlns:a16="http://schemas.microsoft.com/office/drawing/2014/main" id="{BF28E165-1233-134E-4865-116C8FD60A87}"/>
              </a:ext>
            </a:extLst>
          </p:cNvPr>
          <p:cNvSpPr txBox="1"/>
          <p:nvPr/>
        </p:nvSpPr>
        <p:spPr>
          <a:xfrm>
            <a:off x="2122165" y="7351701"/>
            <a:ext cx="9993635" cy="991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 err="1">
                <a:latin typeface="Lato Bold"/>
              </a:rPr>
              <a:t>Hatly</a:t>
            </a:r>
            <a:r>
              <a:rPr lang="en-US" spc="300" dirty="0">
                <a:latin typeface="Lato Bold"/>
              </a:rPr>
              <a:t> ensures consumers have convenient access to essential goods and services, enhancing overall market accessibility..</a:t>
            </a:r>
          </a:p>
        </p:txBody>
      </p:sp>
      <p:sp>
        <p:nvSpPr>
          <p:cNvPr id="28" name="TextBox 30">
            <a:extLst>
              <a:ext uri="{FF2B5EF4-FFF2-40B4-BE49-F238E27FC236}">
                <a16:creationId xmlns:a16="http://schemas.microsoft.com/office/drawing/2014/main" id="{CDF562A1-8C4D-BF1E-D2C6-CBF7EEAE9C2F}"/>
              </a:ext>
            </a:extLst>
          </p:cNvPr>
          <p:cNvSpPr txBox="1"/>
          <p:nvPr/>
        </p:nvSpPr>
        <p:spPr>
          <a:xfrm>
            <a:off x="2068746" y="8721025"/>
            <a:ext cx="9993635" cy="991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pc="300" dirty="0">
                <a:latin typeface="Lato Bold"/>
              </a:rPr>
              <a:t> Provides users with a wide range of products and services, offering them greater choice and flexibility</a:t>
            </a:r>
          </a:p>
        </p:txBody>
      </p:sp>
    </p:spTree>
    <p:extLst>
      <p:ext uri="{BB962C8B-B14F-4D97-AF65-F5344CB8AC3E}">
        <p14:creationId xmlns:p14="http://schemas.microsoft.com/office/powerpoint/2010/main" val="1312966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00359-1803-ED7A-6D18-97DCDF388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>
            <a:extLst>
              <a:ext uri="{FF2B5EF4-FFF2-40B4-BE49-F238E27FC236}">
                <a16:creationId xmlns:a16="http://schemas.microsoft.com/office/drawing/2014/main" id="{6C6F2A3A-702D-FB1C-C317-DB8DAE5FC791}"/>
              </a:ext>
            </a:extLst>
          </p:cNvPr>
          <p:cNvGrpSpPr/>
          <p:nvPr/>
        </p:nvGrpSpPr>
        <p:grpSpPr>
          <a:xfrm>
            <a:off x="0" y="0"/>
            <a:ext cx="18287995" cy="6350625"/>
            <a:chOff x="0" y="0"/>
            <a:chExt cx="6671512" cy="231672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8AC681C-54FB-5C40-66F3-F2A6B784D3F4}"/>
                </a:ext>
              </a:extLst>
            </p:cNvPr>
            <p:cNvSpPr/>
            <p:nvPr/>
          </p:nvSpPr>
          <p:spPr>
            <a:xfrm>
              <a:off x="0" y="0"/>
              <a:ext cx="6671512" cy="2316725"/>
            </a:xfrm>
            <a:custGeom>
              <a:avLst/>
              <a:gdLst/>
              <a:ahLst/>
              <a:cxnLst/>
              <a:rect l="l" t="t" r="r" b="b"/>
              <a:pathLst>
                <a:path w="6671512" h="2316725">
                  <a:moveTo>
                    <a:pt x="0" y="0"/>
                  </a:moveTo>
                  <a:lnTo>
                    <a:pt x="6671512" y="0"/>
                  </a:lnTo>
                  <a:lnTo>
                    <a:pt x="6671512" y="2316725"/>
                  </a:lnTo>
                  <a:lnTo>
                    <a:pt x="0" y="2316725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67E1AFC7-CE83-5E3F-08C7-4A2BE117655C}"/>
              </a:ext>
            </a:extLst>
          </p:cNvPr>
          <p:cNvSpPr/>
          <p:nvPr/>
        </p:nvSpPr>
        <p:spPr>
          <a:xfrm rot="-5400000">
            <a:off x="3086487" y="805884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0" name="AutoShape 10">
            <a:extLst>
              <a:ext uri="{FF2B5EF4-FFF2-40B4-BE49-F238E27FC236}">
                <a16:creationId xmlns:a16="http://schemas.microsoft.com/office/drawing/2014/main" id="{A9D89007-194C-7EBE-A7F2-1C8014B4ACB9}"/>
              </a:ext>
            </a:extLst>
          </p:cNvPr>
          <p:cNvSpPr/>
          <p:nvPr/>
        </p:nvSpPr>
        <p:spPr>
          <a:xfrm rot="-5400000">
            <a:off x="3774837" y="8058846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5ED826D6-A110-43B8-2300-D2EFC21AFDBF}"/>
              </a:ext>
            </a:extLst>
          </p:cNvPr>
          <p:cNvSpPr/>
          <p:nvPr/>
        </p:nvSpPr>
        <p:spPr>
          <a:xfrm rot="-5400000">
            <a:off x="7544187" y="8058846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AutoShape 12">
            <a:extLst>
              <a:ext uri="{FF2B5EF4-FFF2-40B4-BE49-F238E27FC236}">
                <a16:creationId xmlns:a16="http://schemas.microsoft.com/office/drawing/2014/main" id="{55048448-D6EB-D3A3-0157-640CE9DC3726}"/>
              </a:ext>
            </a:extLst>
          </p:cNvPr>
          <p:cNvSpPr/>
          <p:nvPr/>
        </p:nvSpPr>
        <p:spPr>
          <a:xfrm rot="-5400000">
            <a:off x="8232537" y="8049321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03343693-8436-CEDD-0B07-4DEF1AF7E381}"/>
              </a:ext>
            </a:extLst>
          </p:cNvPr>
          <p:cNvSpPr txBox="1"/>
          <p:nvPr/>
        </p:nvSpPr>
        <p:spPr>
          <a:xfrm>
            <a:off x="152400" y="1306911"/>
            <a:ext cx="15925800" cy="821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 dirty="0">
                <a:solidFill>
                  <a:srgbClr val="FFFFFF"/>
                </a:solidFill>
                <a:latin typeface="Poppins Heavy"/>
              </a:rPr>
              <a:t>Tools and Methodology</a:t>
            </a:r>
          </a:p>
        </p:txBody>
      </p:sp>
      <p:sp>
        <p:nvSpPr>
          <p:cNvPr id="7" name="AutoShape 11">
            <a:extLst>
              <a:ext uri="{FF2B5EF4-FFF2-40B4-BE49-F238E27FC236}">
                <a16:creationId xmlns:a16="http://schemas.microsoft.com/office/drawing/2014/main" id="{81084794-C177-EAED-6980-0D38D863E970}"/>
              </a:ext>
            </a:extLst>
          </p:cNvPr>
          <p:cNvSpPr/>
          <p:nvPr/>
        </p:nvSpPr>
        <p:spPr>
          <a:xfrm rot="16200000">
            <a:off x="12154286" y="8068371"/>
            <a:ext cx="2209027" cy="0"/>
          </a:xfrm>
          <a:prstGeom prst="line">
            <a:avLst/>
          </a:prstGeom>
          <a:ln w="952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AutoShape 12">
            <a:extLst>
              <a:ext uri="{FF2B5EF4-FFF2-40B4-BE49-F238E27FC236}">
                <a16:creationId xmlns:a16="http://schemas.microsoft.com/office/drawing/2014/main" id="{0FEE9A5A-5E71-C98B-7A09-F74AA525B561}"/>
              </a:ext>
            </a:extLst>
          </p:cNvPr>
          <p:cNvSpPr/>
          <p:nvPr/>
        </p:nvSpPr>
        <p:spPr>
          <a:xfrm rot="16200000">
            <a:off x="12842637" y="8058846"/>
            <a:ext cx="832326" cy="0"/>
          </a:xfrm>
          <a:prstGeom prst="line">
            <a:avLst/>
          </a:prstGeom>
          <a:ln w="28575" cap="flat">
            <a:solidFill>
              <a:srgbClr val="2B4A9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F0A9284-70A6-A871-9423-6C0FA465A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2355718"/>
            <a:ext cx="4133304" cy="3721759"/>
          </a:xfrm>
          <a:prstGeom prst="rect">
            <a:avLst/>
          </a:prstGeom>
        </p:spPr>
      </p:pic>
      <p:sp>
        <p:nvSpPr>
          <p:cNvPr id="2" name="Google Shape;699;p33">
            <a:extLst>
              <a:ext uri="{FF2B5EF4-FFF2-40B4-BE49-F238E27FC236}">
                <a16:creationId xmlns:a16="http://schemas.microsoft.com/office/drawing/2014/main" id="{5C6CFFAB-821D-66A0-83D4-B06CAFE086BF}"/>
              </a:ext>
            </a:extLst>
          </p:cNvPr>
          <p:cNvSpPr txBox="1">
            <a:spLocks/>
          </p:cNvSpPr>
          <p:nvPr/>
        </p:nvSpPr>
        <p:spPr>
          <a:xfrm>
            <a:off x="1313132" y="6945352"/>
            <a:ext cx="2529300" cy="442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Web</a:t>
            </a:r>
          </a:p>
        </p:txBody>
      </p:sp>
      <p:sp>
        <p:nvSpPr>
          <p:cNvPr id="3" name="Google Shape;700;p33">
            <a:extLst>
              <a:ext uri="{FF2B5EF4-FFF2-40B4-BE49-F238E27FC236}">
                <a16:creationId xmlns:a16="http://schemas.microsoft.com/office/drawing/2014/main" id="{B51312FA-5F10-F52B-8ACE-69D82ABEFF4E}"/>
              </a:ext>
            </a:extLst>
          </p:cNvPr>
          <p:cNvSpPr txBox="1">
            <a:spLocks/>
          </p:cNvSpPr>
          <p:nvPr/>
        </p:nvSpPr>
        <p:spPr>
          <a:xfrm>
            <a:off x="1175216" y="7582838"/>
            <a:ext cx="2937539" cy="207229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/>
              <a:t>We Are Using React JS as main framework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617F284-F9E2-248D-C8A1-5E00846CC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94" y="6914292"/>
            <a:ext cx="609600" cy="609600"/>
          </a:xfrm>
          <a:prstGeom prst="rect">
            <a:avLst/>
          </a:prstGeom>
        </p:spPr>
      </p:pic>
      <p:sp>
        <p:nvSpPr>
          <p:cNvPr id="15" name="Google Shape;701;p33">
            <a:extLst>
              <a:ext uri="{FF2B5EF4-FFF2-40B4-BE49-F238E27FC236}">
                <a16:creationId xmlns:a16="http://schemas.microsoft.com/office/drawing/2014/main" id="{B0D1C9D6-11CF-581C-44EF-D3A0DEBA6E4F}"/>
              </a:ext>
            </a:extLst>
          </p:cNvPr>
          <p:cNvSpPr txBox="1">
            <a:spLocks/>
          </p:cNvSpPr>
          <p:nvPr/>
        </p:nvSpPr>
        <p:spPr>
          <a:xfrm>
            <a:off x="5418764" y="6932824"/>
            <a:ext cx="2529300" cy="442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Android</a:t>
            </a:r>
          </a:p>
        </p:txBody>
      </p:sp>
      <p:sp>
        <p:nvSpPr>
          <p:cNvPr id="16" name="Google Shape;702;p33">
            <a:extLst>
              <a:ext uri="{FF2B5EF4-FFF2-40B4-BE49-F238E27FC236}">
                <a16:creationId xmlns:a16="http://schemas.microsoft.com/office/drawing/2014/main" id="{26EADCB8-52B6-D66C-634F-EA4E5CFAE535}"/>
              </a:ext>
            </a:extLst>
          </p:cNvPr>
          <p:cNvSpPr txBox="1">
            <a:spLocks/>
          </p:cNvSpPr>
          <p:nvPr/>
        </p:nvSpPr>
        <p:spPr>
          <a:xfrm>
            <a:off x="5094066" y="7562870"/>
            <a:ext cx="3559045" cy="2209028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/>
              <a:t>We are developing the Android application in React Native</a:t>
            </a:r>
          </a:p>
        </p:txBody>
      </p:sp>
      <p:pic>
        <p:nvPicPr>
          <p:cNvPr id="17" name="Picture 5">
            <a:extLst>
              <a:ext uri="{FF2B5EF4-FFF2-40B4-BE49-F238E27FC236}">
                <a16:creationId xmlns:a16="http://schemas.microsoft.com/office/drawing/2014/main" id="{A4C1B53D-118B-E966-D495-D6A7A0D1A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865" y="6911433"/>
            <a:ext cx="609600" cy="609600"/>
          </a:xfrm>
          <a:prstGeom prst="rect">
            <a:avLst/>
          </a:prstGeom>
        </p:spPr>
      </p:pic>
      <p:sp>
        <p:nvSpPr>
          <p:cNvPr id="27" name="Google Shape;703;p33">
            <a:extLst>
              <a:ext uri="{FF2B5EF4-FFF2-40B4-BE49-F238E27FC236}">
                <a16:creationId xmlns:a16="http://schemas.microsoft.com/office/drawing/2014/main" id="{F7039F03-26FE-527D-C630-2438F9FAC128}"/>
              </a:ext>
            </a:extLst>
          </p:cNvPr>
          <p:cNvSpPr txBox="1">
            <a:spLocks/>
          </p:cNvSpPr>
          <p:nvPr/>
        </p:nvSpPr>
        <p:spPr>
          <a:xfrm>
            <a:off x="9665828" y="6954332"/>
            <a:ext cx="2529300" cy="442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IOS</a:t>
            </a:r>
          </a:p>
        </p:txBody>
      </p:sp>
      <p:pic>
        <p:nvPicPr>
          <p:cNvPr id="28" name="Picture 6">
            <a:extLst>
              <a:ext uri="{FF2B5EF4-FFF2-40B4-BE49-F238E27FC236}">
                <a16:creationId xmlns:a16="http://schemas.microsoft.com/office/drawing/2014/main" id="{37043AF1-72E4-DD6B-6F22-6632971DA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9701" y="6884997"/>
            <a:ext cx="609600" cy="609600"/>
          </a:xfrm>
          <a:prstGeom prst="rect">
            <a:avLst/>
          </a:prstGeom>
        </p:spPr>
      </p:pic>
      <p:sp>
        <p:nvSpPr>
          <p:cNvPr id="29" name="Google Shape;702;p33">
            <a:extLst>
              <a:ext uri="{FF2B5EF4-FFF2-40B4-BE49-F238E27FC236}">
                <a16:creationId xmlns:a16="http://schemas.microsoft.com/office/drawing/2014/main" id="{25EA6D97-181A-D3C0-40B1-02C7D36304D6}"/>
              </a:ext>
            </a:extLst>
          </p:cNvPr>
          <p:cNvSpPr txBox="1"/>
          <p:nvPr/>
        </p:nvSpPr>
        <p:spPr>
          <a:xfrm>
            <a:off x="9414733" y="7494597"/>
            <a:ext cx="3672824" cy="1826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None/>
              <a:defRPr sz="12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2800" dirty="0">
                <a:latin typeface="+mn-lt"/>
              </a:rPr>
              <a:t>We are </a:t>
            </a:r>
            <a:r>
              <a:rPr lang="en-US" sz="3200" dirty="0">
                <a:latin typeface="+mn-lt"/>
              </a:rPr>
              <a:t>developing</a:t>
            </a:r>
            <a:r>
              <a:rPr lang="en-US" sz="2800" dirty="0">
                <a:latin typeface="+mn-lt"/>
              </a:rPr>
              <a:t> the IOS application in React Native</a:t>
            </a:r>
          </a:p>
        </p:txBody>
      </p:sp>
      <p:sp>
        <p:nvSpPr>
          <p:cNvPr id="30" name="Google Shape;705;p33">
            <a:extLst>
              <a:ext uri="{FF2B5EF4-FFF2-40B4-BE49-F238E27FC236}">
                <a16:creationId xmlns:a16="http://schemas.microsoft.com/office/drawing/2014/main" id="{454E176B-0A38-EB8A-E3C4-E1333C6468DA}"/>
              </a:ext>
            </a:extLst>
          </p:cNvPr>
          <p:cNvSpPr txBox="1">
            <a:spLocks/>
          </p:cNvSpPr>
          <p:nvPr/>
        </p:nvSpPr>
        <p:spPr>
          <a:xfrm>
            <a:off x="14080852" y="6875617"/>
            <a:ext cx="3037837" cy="61898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Backend</a:t>
            </a:r>
            <a:r>
              <a:rPr lang="ar-EG" b="1" dirty="0"/>
              <a:t> </a:t>
            </a:r>
            <a:r>
              <a:rPr lang="en-US" b="1" dirty="0"/>
              <a:t>server</a:t>
            </a:r>
          </a:p>
        </p:txBody>
      </p:sp>
      <p:sp>
        <p:nvSpPr>
          <p:cNvPr id="31" name="Google Shape;706;p33">
            <a:extLst>
              <a:ext uri="{FF2B5EF4-FFF2-40B4-BE49-F238E27FC236}">
                <a16:creationId xmlns:a16="http://schemas.microsoft.com/office/drawing/2014/main" id="{D7C7EE50-AC8E-DFCD-B359-F509F3397DB1}"/>
              </a:ext>
            </a:extLst>
          </p:cNvPr>
          <p:cNvSpPr txBox="1">
            <a:spLocks/>
          </p:cNvSpPr>
          <p:nvPr/>
        </p:nvSpPr>
        <p:spPr>
          <a:xfrm>
            <a:off x="14129457" y="7582919"/>
            <a:ext cx="3069222" cy="1826819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/>
              <a:t>We will use Asp.net as a Backend Framework </a:t>
            </a:r>
          </a:p>
        </p:txBody>
      </p:sp>
      <p:pic>
        <p:nvPicPr>
          <p:cNvPr id="32" name="Picture 2" descr="‪NET Logo PNG Vector (SVG) Free Download‬‏">
            <a:extLst>
              <a:ext uri="{FF2B5EF4-FFF2-40B4-BE49-F238E27FC236}">
                <a16:creationId xmlns:a16="http://schemas.microsoft.com/office/drawing/2014/main" id="{21993C71-C4D8-952E-BCA6-B049EFFCD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514116" y="6963857"/>
            <a:ext cx="467943" cy="6189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0190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443</Words>
  <Application>Microsoft Office PowerPoint</Application>
  <PresentationFormat>Custom</PresentationFormat>
  <Paragraphs>97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Lato</vt:lpstr>
      <vt:lpstr>Poppins Heavy</vt:lpstr>
      <vt:lpstr>Lucida Sans Unicode</vt:lpstr>
      <vt:lpstr>Poppins</vt:lpstr>
      <vt:lpstr>Lato Bold</vt:lpstr>
      <vt:lpstr>Arial</vt:lpstr>
      <vt:lpstr>Poppins Ultra-Bold</vt:lpstr>
      <vt:lpstr>Calibri</vt:lpstr>
      <vt:lpstr>Lato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Elegant and Professional Company Business Proposal Presentation</dc:title>
  <dc:creator>Abdullah Salah</dc:creator>
  <cp:lastModifiedBy>Abdullah Salah</cp:lastModifiedBy>
  <cp:revision>5</cp:revision>
  <dcterms:created xsi:type="dcterms:W3CDTF">2006-08-16T00:00:00Z</dcterms:created>
  <dcterms:modified xsi:type="dcterms:W3CDTF">2024-07-02T00:51:51Z</dcterms:modified>
  <dc:identifier>DAF8a6z7Zm8</dc:identifier>
</cp:coreProperties>
</file>

<file path=docProps/thumbnail.jpeg>
</file>